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sz="2400" b="1" dirty="0" smtClean="0"/>
              <a:t>Human Serum Albumin (DB00062)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C</a:t>
            </a:r>
            <a:r>
              <a:rPr lang="en-US" sz="1800" baseline="-25000" dirty="0" smtClean="0">
                <a:solidFill>
                  <a:srgbClr val="000000"/>
                </a:solidFill>
              </a:rPr>
              <a:t>2936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4624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786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110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41</a:t>
            </a:r>
            <a:r>
              <a:rPr lang="en-US" sz="1800" dirty="0" smtClean="0"/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Weight: 66472.2 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Human serum albumin isolated from expired blood plasma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819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00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600" dirty="0" smtClean="0"/>
              <a:t>For treatment of severe blood loss, </a:t>
            </a:r>
            <a:r>
              <a:rPr lang="en-US" sz="1600" dirty="0" err="1" smtClean="0"/>
              <a:t>hypervolemia</a:t>
            </a:r>
            <a:r>
              <a:rPr lang="en-US" sz="1600" dirty="0" smtClean="0"/>
              <a:t>, </a:t>
            </a:r>
            <a:r>
              <a:rPr lang="en-US" sz="1600" dirty="0" err="1" smtClean="0"/>
              <a:t>hypoproteinemia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10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Regulates the colloidal osmotic pressure of blood. It is used to increase the circulating plasma volume, thereby reducing </a:t>
            </a:r>
            <a:r>
              <a:rPr lang="en-US" sz="1500" dirty="0" err="1" smtClean="0"/>
              <a:t>hemoconcentrtion</a:t>
            </a:r>
            <a:r>
              <a:rPr lang="en-US" sz="1500" dirty="0" smtClean="0"/>
              <a:t> and blood viscosity. Also used as a transport protein that binds naturally occurring, therapeutic and toxic materials in circulation.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41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latin typeface="+mj-lt"/>
                <a:ea typeface="+mj-ea"/>
                <a:cs typeface="+mj-cs"/>
              </a:rPr>
              <a:t>Mechanism Of Action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8768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Acts as a high molecular weight, very soluble </a:t>
            </a:r>
            <a:r>
              <a:rPr lang="en-US" sz="1500" dirty="0" err="1" smtClean="0"/>
              <a:t>osmolyte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5684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60198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Humans and Mammals.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5105400"/>
            <a:ext cx="11430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Category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5440362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Serum Substitutes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122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Sequence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72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MKWVTFISLLFLFSSAYSRGVFRRDAHKSEVAHRFKDLGEENFKALVLIAFAQYLQQCPFEDHVKLVNEVTEFAKTCVADESAENCDKSLHTLFGDKLCTVATLRETYGEMADCCAKQEPERNECFLQHKDDNPNLPRLVRPEVDVMCTAFHDNEETFLKKYLYEIARRHPYFYAPELLFFAKRYKAAFTECCQAADKAACLLPKLDELRDEGKASSAKQRLKCASLQKFGERAFKAWAVARLSQRFPKAEFAEVSKLVTDLTKVHTECCHGDLLECADDRADLAKYICENQDSISSKLKECCEKPLLEKSHCIAEVENDEMPADLPSLAADFVESKDVCKNYAEAKDVFLGMFLYEYARRHPDYSVVLLLRLAKTYETTLEKCCAAADPHECYAKVFDEFKPLVEEPQNLIKQNCELFEQLGEYKFQNALLVRYTKKVPQVSTPTLVEVSRNLGKVGSKCCKHPEAKRMPCAEDYLSVVLNQLCVLHEKTPVSDRVTKCCTESLVNRRPCFSALEVDETYVPKEFNAETFTFHADICTLSEKERQIKKQTALVELVKHKPKATKEQLKAVMDDFAAFVEKCCKADDKETCFAEEGKKLVAASQAALGL</a:t>
            </a:r>
            <a:endParaRPr lang="en-US" sz="1500" dirty="0" smtClean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3687762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Apolipoprotein</a:t>
            </a:r>
            <a:r>
              <a:rPr lang="en-US" sz="1500" dirty="0" smtClean="0"/>
              <a:t> </a:t>
            </a:r>
            <a:r>
              <a:rPr lang="en-US" sz="1500" dirty="0" err="1" smtClean="0"/>
              <a:t>E,Serum</a:t>
            </a:r>
            <a:r>
              <a:rPr lang="en-US" sz="1500" dirty="0" smtClean="0"/>
              <a:t> </a:t>
            </a:r>
            <a:r>
              <a:rPr lang="en-US" sz="1500" dirty="0" err="1" smtClean="0"/>
              <a:t>amyloid</a:t>
            </a:r>
            <a:r>
              <a:rPr lang="en-US" sz="1500" dirty="0" smtClean="0"/>
              <a:t> A-1 </a:t>
            </a:r>
            <a:r>
              <a:rPr lang="en-US" sz="1500" dirty="0" err="1" smtClean="0"/>
              <a:t>protein,Protein</a:t>
            </a:r>
            <a:r>
              <a:rPr lang="en-US" sz="1500" dirty="0" smtClean="0"/>
              <a:t> AMBP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3352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Targets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396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Marketed Brands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4343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600" dirty="0" err="1" smtClean="0"/>
              <a:t>Albuminar</a:t>
            </a:r>
            <a:r>
              <a:rPr lang="en-US" sz="1600" dirty="0" smtClean="0"/>
              <a:t>:</a:t>
            </a:r>
            <a:r>
              <a:rPr lang="en-US" sz="1500" dirty="0" smtClean="0"/>
              <a:t> CSL Behring</a:t>
            </a:r>
            <a:endParaRPr lang="en-US" sz="1500" dirty="0" smtClean="0"/>
          </a:p>
          <a:p>
            <a:pPr algn="just">
              <a:spcBef>
                <a:spcPct val="20000"/>
              </a:spcBef>
            </a:pPr>
            <a:r>
              <a:rPr lang="en-US" sz="1500" dirty="0" err="1" smtClean="0"/>
              <a:t>Albutein</a:t>
            </a:r>
            <a:r>
              <a:rPr lang="en-US" sz="1500" dirty="0" smtClean="0"/>
              <a:t>: GRIFOLS</a:t>
            </a:r>
            <a:endParaRPr lang="en-US" sz="1500" dirty="0" smtClean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230920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err="1" smtClean="0"/>
              <a:t>Experimenatl</a:t>
            </a:r>
            <a:r>
              <a:rPr lang="en-US" b="1" dirty="0" smtClean="0"/>
              <a:t> Properties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2644170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1500" dirty="0" smtClean="0"/>
              <a:t>Melting Point-62 °C</a:t>
            </a:r>
          </a:p>
          <a:p>
            <a:pPr lvl="0">
              <a:spcBef>
                <a:spcPct val="0"/>
              </a:spcBef>
            </a:pPr>
            <a:r>
              <a:rPr lang="en-US" sz="1500" dirty="0" smtClean="0"/>
              <a:t> </a:t>
            </a:r>
            <a:r>
              <a:rPr lang="en-US" sz="1500" dirty="0" err="1" smtClean="0"/>
              <a:t>Hydrophobicity</a:t>
            </a:r>
            <a:r>
              <a:rPr lang="en-US" sz="1500" dirty="0" smtClean="0"/>
              <a:t>: 0.395</a:t>
            </a:r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Isoelectric</a:t>
            </a:r>
            <a:r>
              <a:rPr lang="en-US" sz="1500" dirty="0" smtClean="0"/>
              <a:t> Point: 5.67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Albuminar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810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Albuminar</a:t>
            </a:r>
            <a:r>
              <a:rPr lang="en-US" sz="1500" dirty="0" smtClean="0"/>
              <a:t> is a sterile aqueous solution of albumin obtained from large pools of adult human venous </a:t>
            </a:r>
            <a:r>
              <a:rPr lang="en-US" sz="1500" dirty="0" err="1" smtClean="0"/>
              <a:t>plasmaby</a:t>
            </a:r>
            <a:r>
              <a:rPr lang="en-US" sz="1500" dirty="0" smtClean="0"/>
              <a:t> low temperature controlled fractionation according to the Cohn process. It is stabilized with 0.02 M sodium </a:t>
            </a:r>
            <a:r>
              <a:rPr lang="en-US" sz="1500" dirty="0" err="1" smtClean="0"/>
              <a:t>acetyltryptophanate</a:t>
            </a:r>
            <a:r>
              <a:rPr lang="en-US" sz="1500" dirty="0" smtClean="0"/>
              <a:t> and 0.02 M sodium </a:t>
            </a:r>
            <a:r>
              <a:rPr lang="en-US" sz="1500" dirty="0" err="1" smtClean="0"/>
              <a:t>caprylate</a:t>
            </a:r>
            <a:r>
              <a:rPr lang="en-US" sz="1500" dirty="0" smtClean="0"/>
              <a:t> and pasteurized at 60°C for 10 hours. Albumin (Human) 25%, is a sterile aqueous solution of albumin obtained from large pools of adult human venous plasma by low temperature controlled fractionation according to the Cohn process</a:t>
            </a:r>
            <a:r>
              <a:rPr lang="en-US" sz="1500" dirty="0" smtClean="0"/>
              <a:t>. </a:t>
            </a:r>
            <a:r>
              <a:rPr lang="en-US" sz="1500" dirty="0" smtClean="0"/>
              <a:t>It </a:t>
            </a:r>
            <a:r>
              <a:rPr lang="en-US" sz="1500" dirty="0" smtClean="0"/>
              <a:t>is </a:t>
            </a:r>
            <a:r>
              <a:rPr lang="en-US" sz="1500" dirty="0" smtClean="0"/>
              <a:t>to be administered by the intravenous route.</a:t>
            </a:r>
            <a:endParaRPr lang="en-US" sz="15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722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98120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Albumin (Human) 25% (albumin human) is a solution containing in each 100 </a:t>
            </a:r>
            <a:r>
              <a:rPr lang="en-US" sz="1500" dirty="0" err="1" smtClean="0"/>
              <a:t>mL</a:t>
            </a:r>
            <a:r>
              <a:rPr lang="en-US" sz="1500" dirty="0" smtClean="0"/>
              <a:t>, 25 grams of serum albumin, </a:t>
            </a:r>
            <a:r>
              <a:rPr lang="en-US" sz="1500" dirty="0" err="1" smtClean="0"/>
              <a:t>osmotically</a:t>
            </a:r>
            <a:r>
              <a:rPr lang="en-US" sz="1500" dirty="0" smtClean="0"/>
              <a:t> equivalent to 500 </a:t>
            </a:r>
            <a:r>
              <a:rPr lang="en-US" sz="1500" dirty="0" err="1" smtClean="0"/>
              <a:t>mL</a:t>
            </a:r>
            <a:r>
              <a:rPr lang="en-US" sz="1500" dirty="0" smtClean="0"/>
              <a:t> of normal human plasma. The pH of the solution is adjusted with sodium bicarbonate, sodium hydroxide, or acetic acid. Approximate concentrations of significant electrolytes per liter are: sodium - 130-160 </a:t>
            </a:r>
            <a:r>
              <a:rPr lang="en-US" sz="1500" dirty="0" err="1" smtClean="0"/>
              <a:t>mEq</a:t>
            </a:r>
            <a:r>
              <a:rPr lang="en-US" sz="1500" dirty="0" smtClean="0"/>
              <a:t>; and potassium - </a:t>
            </a:r>
            <a:r>
              <a:rPr lang="en-US" sz="1500" dirty="0" err="1" smtClean="0"/>
              <a:t>n.m.t</a:t>
            </a:r>
            <a:r>
              <a:rPr lang="en-US" sz="1500" dirty="0" smtClean="0"/>
              <a:t>. 1 </a:t>
            </a:r>
            <a:r>
              <a:rPr lang="en-US" sz="1500" dirty="0" err="1" smtClean="0"/>
              <a:t>mEq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2895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200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precscribed</a:t>
            </a:r>
            <a:r>
              <a:rPr lang="en-US" sz="1500" dirty="0" smtClean="0"/>
              <a:t> in treatment of Shock, Burns, </a:t>
            </a:r>
            <a:r>
              <a:rPr lang="en-US" sz="1500" dirty="0" err="1" smtClean="0"/>
              <a:t>Hypoproteinemia</a:t>
            </a:r>
            <a:r>
              <a:rPr lang="en-US" sz="1500" dirty="0" smtClean="0"/>
              <a:t> with or without edema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3429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3733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Albumin (Human) 25%, </a:t>
            </a:r>
            <a:r>
              <a:rPr lang="en-US" sz="1500" dirty="0" err="1" smtClean="0"/>
              <a:t>Albuminar</a:t>
            </a:r>
            <a:r>
              <a:rPr lang="en-US" sz="1500" dirty="0" smtClean="0"/>
              <a:t>®-25 (albumin (human)) may be given intravenously without dilution or it may be diluted with normal saline or 5% dextrose before administration. 200 </a:t>
            </a:r>
            <a:r>
              <a:rPr lang="en-US" sz="1500" dirty="0" err="1" smtClean="0"/>
              <a:t>mL</a:t>
            </a:r>
            <a:r>
              <a:rPr lang="en-US" sz="1500" dirty="0" smtClean="0"/>
              <a:t> per liter gives a solution which is approximately isotonic and </a:t>
            </a:r>
            <a:r>
              <a:rPr lang="en-US" sz="1500" dirty="0" err="1" smtClean="0"/>
              <a:t>iso</a:t>
            </a:r>
            <a:r>
              <a:rPr lang="en-US" sz="1500" dirty="0" smtClean="0"/>
              <a:t>-osmotic with citrated plasma.</a:t>
            </a:r>
            <a:endParaRPr lang="en-US" sz="1500" dirty="0" smtClean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4419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4724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Albumin (Human) 25% may be contraindicated in patients with severe anemia or cardiac failure and in patients with a history of allergic reactions to human albumin.</a:t>
            </a:r>
            <a:endParaRPr lang="en-US" sz="1500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5181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Side-effects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5486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Allergic or </a:t>
            </a:r>
            <a:r>
              <a:rPr lang="en-US" sz="1500" dirty="0" err="1" smtClean="0"/>
              <a:t>pyrogenic</a:t>
            </a:r>
            <a:r>
              <a:rPr lang="en-US" sz="1500" dirty="0" smtClean="0"/>
              <a:t> reactions are characterized primarily by fever and chills; rash, nausea, vomiting, tachycardia and hypotension have also been reported. if administered rapidly, may result in vascular overload with resultant pulmonary edema..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457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http://</a:t>
            </a:r>
            <a:r>
              <a:rPr lang="en-US" sz="1500" dirty="0" smtClean="0"/>
              <a:t>www.rxlist.com/albuminar-drug.htm</a:t>
            </a:r>
            <a:endParaRPr lang="en-US" sz="15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" y="773668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Albutein</a:t>
            </a: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Albutein</a:t>
            </a:r>
            <a:r>
              <a:rPr lang="en-US" sz="1500" dirty="0" smtClean="0"/>
              <a:t> is a concentrate of plasma proteins from human blood. It works by increasing plasma volume or serum albumin levels. </a:t>
            </a:r>
            <a:r>
              <a:rPr lang="en-US" sz="1500" dirty="0" err="1" smtClean="0"/>
              <a:t>Albutein</a:t>
            </a:r>
            <a:r>
              <a:rPr lang="en-US" sz="1500" dirty="0" smtClean="0"/>
              <a:t>® 20% is a sterile, aqueous solution for single dose intravenous administration containing 20% human albumin (weight/volume</a:t>
            </a:r>
            <a:r>
              <a:rPr lang="en-US" sz="1500" dirty="0" smtClean="0"/>
              <a:t>).</a:t>
            </a:r>
            <a:endParaRPr lang="en-US" sz="1500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1722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1981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Albutein</a:t>
            </a:r>
            <a:r>
              <a:rPr lang="en-US" sz="1500" dirty="0" smtClean="0"/>
              <a:t>® 20% is clinically desirable, compatible diluents include sterile 0.9% Sodium Chloride solution or sterile 5% Dextrose in Water.</a:t>
            </a:r>
            <a:endParaRPr lang="en-US" sz="1500" dirty="0" smtClean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8600" y="2408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2743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For treatment of </a:t>
            </a:r>
            <a:r>
              <a:rPr lang="en-US" sz="1500" dirty="0" err="1" smtClean="0"/>
              <a:t>hypovolemic</a:t>
            </a:r>
            <a:r>
              <a:rPr lang="en-US" sz="1500" dirty="0" smtClean="0"/>
              <a:t> </a:t>
            </a:r>
            <a:r>
              <a:rPr lang="en-US" sz="1500" dirty="0" err="1" smtClean="0"/>
              <a:t>shock,As</a:t>
            </a:r>
            <a:r>
              <a:rPr lang="en-US" sz="1500" dirty="0" smtClean="0"/>
              <a:t> an adjunct in </a:t>
            </a:r>
            <a:r>
              <a:rPr lang="en-US" sz="1500" dirty="0" err="1" smtClean="0"/>
              <a:t>hemodialysis</a:t>
            </a:r>
            <a:r>
              <a:rPr lang="en-US" sz="1500" dirty="0" smtClean="0"/>
              <a:t> for patients undergoing long-term dialysis or for those patients who are fluid-overloaded and cannot tolerate substantial volumes of salt solution for therapy of shock or hypotension</a:t>
            </a:r>
            <a:endParaRPr lang="en-US" sz="1500" dirty="0" smtClean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28600" y="3429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37338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Albutein</a:t>
            </a:r>
            <a:r>
              <a:rPr lang="en-US" sz="1500" dirty="0" smtClean="0"/>
              <a:t>® 20% is administered intravenously. The total dosage will vary with the individual. In adults, an initial infusion of 100 </a:t>
            </a:r>
            <a:r>
              <a:rPr lang="en-US" sz="1500" dirty="0" err="1" smtClean="0"/>
              <a:t>mL</a:t>
            </a:r>
            <a:r>
              <a:rPr lang="en-US" sz="1500" dirty="0" smtClean="0"/>
              <a:t> is suggested. </a:t>
            </a:r>
            <a:endParaRPr lang="en-US" sz="1500" dirty="0" smtClean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8600" y="4191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28600" y="44958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Albutein</a:t>
            </a:r>
            <a:r>
              <a:rPr lang="en-US" sz="1500" dirty="0" smtClean="0"/>
              <a:t>® 20% is contraindicated in patients with severe anemia or cardiac failure in the presence of normal or increased intravascular volume.</a:t>
            </a:r>
            <a:endParaRPr lang="en-US" sz="1500" dirty="0" smtClean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28600" y="4953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Side-effects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28600" y="5257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most common adverse reactions include fever and chills, rash, nausea, vomiting, tachycardia and hypotension. Should an adverse reaction occur, slow or stop the infusion for a short period of time which may result in the disappearance of the symptoms. If administration has been stopped and the patient requires additional </a:t>
            </a:r>
            <a:r>
              <a:rPr lang="en-US" sz="1500" dirty="0" err="1" smtClean="0"/>
              <a:t>Albutein</a:t>
            </a:r>
            <a:r>
              <a:rPr lang="en-US" sz="1500" dirty="0" smtClean="0"/>
              <a:t>® 20%, material from a different lot should be used.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en-US" sz="1500" dirty="0" smtClean="0"/>
              <a:t>Peters, T., Jr., Serum Albumin in: The Plasma Proteins, 2nd Ed., Putnam F.W. (</a:t>
            </a:r>
            <a:r>
              <a:rPr lang="en-US" sz="1500" dirty="0" err="1" smtClean="0"/>
              <a:t>ed</a:t>
            </a:r>
            <a:r>
              <a:rPr lang="en-US" sz="1500" dirty="0" smtClean="0"/>
              <a:t>), New York, Academic Press, 1:133-181, </a:t>
            </a:r>
            <a:r>
              <a:rPr lang="en-US" sz="1500" dirty="0" smtClean="0"/>
              <a:t>1975.</a:t>
            </a:r>
          </a:p>
          <a:p>
            <a:pPr marL="34290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en-US" sz="1500" dirty="0" smtClean="0"/>
              <a:t>Finlayson</a:t>
            </a:r>
            <a:r>
              <a:rPr lang="en-US" sz="1500" dirty="0" smtClean="0"/>
              <a:t>, J.S., Albumin Products </a:t>
            </a:r>
            <a:r>
              <a:rPr lang="en-US" sz="1500" dirty="0" err="1" smtClean="0"/>
              <a:t>Semin</a:t>
            </a:r>
            <a:r>
              <a:rPr lang="en-US" sz="1500" dirty="0" smtClean="0"/>
              <a:t> </a:t>
            </a:r>
            <a:r>
              <a:rPr lang="en-US" sz="1500" dirty="0" err="1" smtClean="0"/>
              <a:t>Thromb</a:t>
            </a:r>
            <a:r>
              <a:rPr lang="en-US" sz="1500" dirty="0" smtClean="0"/>
              <a:t> </a:t>
            </a:r>
            <a:r>
              <a:rPr lang="en-US" sz="1500" dirty="0" err="1" smtClean="0"/>
              <a:t>Hemo</a:t>
            </a:r>
            <a:r>
              <a:rPr lang="en-US" sz="1500" dirty="0" smtClean="0"/>
              <a:t>, 6:85-120, 1980.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495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Human Serum Albumin (DB00062) Approved Drug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69</cp:revision>
  <dcterms:created xsi:type="dcterms:W3CDTF">2014-12-19T08:52:54Z</dcterms:created>
  <dcterms:modified xsi:type="dcterms:W3CDTF">2015-01-09T08:29:22Z</dcterms:modified>
</cp:coreProperties>
</file>